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5" r:id="rId7"/>
    <p:sldId id="266" r:id="rId8"/>
    <p:sldId id="262" r:id="rId9"/>
    <p:sldId id="267" r:id="rId10"/>
    <p:sldId id="268" r:id="rId11"/>
    <p:sldId id="269" r:id="rId12"/>
    <p:sldId id="270" r:id="rId13"/>
    <p:sldId id="271" r:id="rId14"/>
    <p:sldId id="272" r:id="rId15"/>
    <p:sldId id="276" r:id="rId16"/>
    <p:sldId id="273" r:id="rId17"/>
    <p:sldId id="274" r:id="rId18"/>
    <p:sldId id="275" r:id="rId19"/>
    <p:sldId id="277" r:id="rId20"/>
    <p:sldId id="278" r:id="rId21"/>
    <p:sldId id="280" r:id="rId22"/>
    <p:sldId id="281" r:id="rId23"/>
    <p:sldId id="283" r:id="rId24"/>
    <p:sldId id="284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662" autoAdjust="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E%D1%81%D0%BF%D1%80%D0%B8%D1%8F%D1%82%D0%B8%D0%B5" TargetMode="External"/><Relationship Id="rId3" Type="http://schemas.openxmlformats.org/officeDocument/2006/relationships/hyperlink" Target="https://ru.wikipedia.org/wiki/%D0%9B%D0%B0%D1%82%D0%B8%D0%BD%D1%81%D0%BA%D0%B8%D0%B9_%D1%8F%D0%B7%D1%8B%D0%BA#.D0.9F.D0.BE.D0.B7.D0.B4.D0.BD.D1.8F.D1.8F_.D0.BB.D0.B0.D1.82.D1.8B.D0.BD.D1.8C" TargetMode="External"/><Relationship Id="rId7" Type="http://schemas.openxmlformats.org/officeDocument/2006/relationships/hyperlink" Target="https://ru.wikipedia.org/wiki/%D0%9C%D1%8B%D1%88%D0%BB%D0%B5%D0%BD%D0%B8%D0%B5_(%D1%84%D0%B8%D0%BB%D0%BE%D1%81%D0%BE%D1%84%D0%B8%D1%8F)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B%D0%B8%D1%87%D0%BD%D0%BE%D1%81%D1%82%D1%8C" TargetMode="External"/><Relationship Id="rId5" Type="http://schemas.openxmlformats.org/officeDocument/2006/relationships/hyperlink" Target="https://ru.wikipedia.org/wiki/%D0%A1%D0%BE%D0%B7%D0%BD%D0%B0%D0%BD%D0%B8%D0%B5_(%D1%84%D0%B8%D0%BB%D0%BE%D1%81%D0%BE%D1%84%D0%B8%D1%8F)" TargetMode="External"/><Relationship Id="rId10" Type="http://schemas.openxmlformats.org/officeDocument/2006/relationships/hyperlink" Target="https://ru.wikipedia.org/wiki/%D0%AD%D0%BC%D0%BE%D1%86%D0%B8%D1%8F" TargetMode="External"/><Relationship Id="rId4" Type="http://schemas.openxmlformats.org/officeDocument/2006/relationships/hyperlink" Target="https://ru.wikipedia.org/wiki/%D0%A1%D1%83%D0%B1%D1%8A%D0%B5%D0%BA%D1%82_(%D0%BF%D1%81%D0%B8%D1%85%D0%BE%D0%BB%D0%BE%D0%B3%D0%B8%D1%8F)" TargetMode="External"/><Relationship Id="rId9" Type="http://schemas.openxmlformats.org/officeDocument/2006/relationships/hyperlink" Target="https://ru.wikipedia.org/wiki/%D0%9F%D1%80%D0%B8%D0%BD%D1%8F%D1%82%D0%B8%D0%B5_%D1%80%D0%B5%D1%88%D0%B5%D0%BD%D0%B8%D0%B9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32560" y="359898"/>
            <a:ext cx="7406640" cy="1472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Дисциплина «ОСНОВЫ ПРОЕКТНОЙ ДЕЯТЕЛЬНОСТИ»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E:\мои докум\лекции\ОПД\Лекции ОПД\15399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667000"/>
            <a:ext cx="3705412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95400" y="381000"/>
            <a:ext cx="7543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отличается проект от  самостоятельной творческой работы?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является творческой работой, но не всякая творческая работа является проектом.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Творческая работа - более свободный вид деятельности, чем проектирование. Он не предполагает такой четкой работы в структуре. В проекте предусмотрен обязательный первый шаг-обозначение проблемного поля, выявление некой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потребности,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которая должна быть удовлетворена в результате работы. Если в формулировке темы проекта не обозначена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просто дано задание изготовить некий объект, то последующий процесс нельзя считать проектной деятельностью. Но это может быть самостоятельной творческой работой.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Выполнение проектного задания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обязательно должно быть сопряжено с самостоятельным решением проблемы и осуществлением обоснованного выбора из ряда альтернативных вариантов с последующей рефлексией.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этом заключается принципиальное отличие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143000" y="424935"/>
            <a:ext cx="78486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проект отличается от реферата?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33333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ферат — это краткое изложение содержания книги, статьи и т. п., а также доклад с таким изложением.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Информационный же проект предполагает работу в структуре исследовательской деятельности. Он должен содержать предмет информационного поиска;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поэтапность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поиска с обозначением промежуточных результатов; аналитическую работу над собранными фактами; выводы; корректировку первоначального направления (если потребуется); дальнейший поиск информации по уточненным направлениям; анализ новых фактов; обобщение; выводы и т. д. (до получения результатов, удовлетворяющих решению проблемы информационного поиска); заключение, оформление результатов (обсуждение, презентация (защита), внешняя оценка, рефлексия).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3000" y="191871"/>
            <a:ext cx="8001000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30096" tIns="45720" rIns="101568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Виды учебных проектов,  существующих в образовательной практике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1. По характеру доминирующей в проекте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Исследовательский;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Информационный;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Творческий;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Ролевой /игровой/ проект;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Практико-ориентированный.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2. По предметно-содержательной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области: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монопроект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в рамках одной области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знаний;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межпредметный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проект, на стыке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различных областей.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 характеру координации проекта: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непосредственный (жесткий, гибкий);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скрытой координацией (неявный, имитирующий участника проекта; характерно для телекоммуникационных проектов).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myshared.ru/thumbs/6/718345/big_thumb.jpg"/>
          <p:cNvPicPr/>
          <p:nvPr/>
        </p:nvPicPr>
        <p:blipFill>
          <a:blip r:embed="rId2" cstate="print"/>
          <a:srcRect t="11834" r="11111"/>
          <a:stretch>
            <a:fillRect/>
          </a:stretch>
        </p:blipFill>
        <p:spPr bwMode="auto">
          <a:xfrm>
            <a:off x="5334000" y="1981200"/>
            <a:ext cx="3810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889844"/>
            <a:ext cx="7620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 характеру контактов (среди участников одного университета, группы, города, региона, страны, разных стран мира).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По количеству участников проекта (индивидуальный, парный, групповой, коллективный, массовый).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По продолжительности проекта: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мини-проект (1-2 часа);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 (4-6 часов);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среднесрочный (до месяца);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длительный (месяцы, семестр, учебный год и т.п.).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может быть реализован в рамках учебных программ (на уроках –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монопроект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вне уроков), в рамках программы элективного курса, факультатива, кружка и т.д., в свободное время.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00200" y="228600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i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Виды учебных проектов,  существующих в образовательной практике (продолжение)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315/314138/640/img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"/>
            <a:ext cx="7466013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43000" y="381000"/>
            <a:ext cx="74676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0050" marR="0" lvl="0" indent="-400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Исследовательский (подготовительный)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и обоснование темы и цели проекта, отбор источников информации, разработка последовательности технологических процессов, мотивация и методическое обеспечения будущего проекта. Самоопределение будущих участников проектирования. Выявление социальных и индивидуальных потребностей в данной деятельности.</a:t>
            </a:r>
          </a:p>
          <a:p>
            <a:pPr marL="400050" marR="0" lvl="0" indent="-400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99600" marR="0" lvl="0" indent="-399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Технологический: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проблематизация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концептуализация, программирование, планирование, организация.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Выполняются операции, предусмотренные проектом. Определение проблем на основе анализа несоответствия данного предмета желаемому образу, выявление точек несоответствия и причин выявленных затруднений. Определение целей, согласование их. Разработка концептуального проекта. Разработка необходимых мероприятий для достижения целей проекта. Разработка плана достижения поставленных целей. Организация деятельности в соответствии с планом, программой, проектом.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99600" marR="0" lvl="0" indent="-399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Завершающий.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 защита проекта с представлением его результатов. Возможна экспертиза проекта независимой комиссией или экспертной группой.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00200" y="228600"/>
            <a:ext cx="61339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проектной деятельности</a:t>
            </a:r>
            <a:endParaRPr kumimoji="0" lang="ru-RU" sz="2400" b="0" u="none" strike="noStrike" cap="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3000" y="1371600"/>
            <a:ext cx="77724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romanUcPeriod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Проблемно-целевой этап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00050" lvl="0" indent="-4000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На первом этапе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400050" lvl="0" indent="-40005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осуществляются выбор проблемной области,  постановка задач, </a:t>
            </a:r>
          </a:p>
          <a:p>
            <a:pPr marL="400050" marR="0" lvl="0" indent="-400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определяется конечный вид создаваемого продукта, его назначение и круг пользователей, </a:t>
            </a:r>
          </a:p>
          <a:p>
            <a:pPr marL="400050" marR="0" lvl="0" indent="-400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формируется состав проектной бригады и распределение обязанностей. </a:t>
            </a:r>
          </a:p>
          <a:p>
            <a:pPr marL="400050" marR="0" lvl="0" indent="-400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этап завершается формулировкой темы проекта и определением вида его завершенной формы, написанием краткой аннотации проекта.</a:t>
            </a:r>
          </a:p>
          <a:p>
            <a:pPr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данном этапе предполагается отбор содержания и определяется примерный объем проекта, производится его предельная детализация, прописываются роли всех участников проекта, сроки исполнения ими каждого вида работы.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762000"/>
            <a:ext cx="434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определить по другому принципу: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75314" y="228600"/>
            <a:ext cx="82448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проектной деятельности </a:t>
            </a:r>
            <a:r>
              <a:rPr kumimoji="0" lang="ru-RU" b="1" u="none" strike="noStrike" cap="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(продолжение)</a:t>
            </a:r>
            <a:endParaRPr kumimoji="0" lang="ru-RU" b="0" u="none" strike="noStrike" cap="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143000" y="1018402"/>
            <a:ext cx="76962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Этап практической работы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этом этапе ведется работа по воплощению в жизнь поставленных задач, которая требует от всех участников предельной исполнительности, слаженности в действиях, а также значительных усилий от руководителя проекта по координации деятельности участников проекта и постоянного контроля над ходом и сроками производимых работ.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Этап предварительной защиты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данном этапе осуществляется предварительный просмотр проекта, выявляются недоработки, намечаются пути устранения выявленных недостатков, производится корректировка.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Этап презентации – публичной защиты проекта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этом этапе производится представление проделанной работы, дается оценка проекту членами аттестационной комиссии.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143000" y="655023"/>
            <a:ext cx="7620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Защита проекта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Рекомендуется составлять сценарий защиты.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схема защиты может выглядеть так: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Постановка проблемы, ее актуальность.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Высказывание гипотезы, аргументация ее положений.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Основная часть. Этапы работы над проектом, полученные результаты, их краткий анализ.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Выводы. Результаты рефлексивной оценки.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5.Ответы на вопросы других участников защиты (дискуссия).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43000" y="533400"/>
            <a:ext cx="7543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оценивать проект?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критерии успешности реализации проектной деятельности?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критерий успеха — это высокие результаты.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Оценка проекта должна быть интегрированной. Она складывается из оценок этапов выполнения проекта (от формулировки проблемы до полученного результата), результатов контрольного тестирования (если это учебный проект и часть тем программы профиля изучалась самостоятельно в ходе проектирования) и результатов защиты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planetanyne.ru/wp-content/uploads/2015/10/BALALAR-NEGE-MEKTEPTEN-ZAREZAP-BOLADYI-630x3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038600"/>
            <a:ext cx="5105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95400" y="166301"/>
            <a:ext cx="7315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400" b="1" i="0" u="none" strike="noStrike" cap="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 задачи дисциплины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Целью освоения дисциплины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«Основы проектной деятельности»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 формирование у студентов знаний в области теории и практики проектной деятельности и способности применять технологии планирования, реализации и анализа проектов в профессиональной деятельности.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этой цели предполагает решение следующих задач: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Формирование 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мений добывать и практически использовать знания, извлекать информацию, анализировать, интерпретировать и адекватно использовать ее для решения проблем;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Изучение способов анализа и обобщения полученной информации;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Овладение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студентами теоретическими знаниями и практическими навыками современной проектной деятельности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Развитие способностей и творческому отношению к своей профессии;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Формирование представления о процедуре защиты проектной, курсовой, научно-исследовательской работы.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52400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Примерная схема оценивания процесса реализации проекта</a:t>
            </a:r>
            <a:endParaRPr lang="ru-RU" sz="2000" cap="all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90600" y="1219201"/>
          <a:ext cx="7924802" cy="5578858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3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1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872"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Критерий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Показатели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3200" marR="101600" indent="-101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Уровни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Сред-ний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230"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Информацион-ная</a:t>
                      </a:r>
                      <a:r>
                        <a:rPr lang="ru-RU" sz="1600" b="1" i="1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обеспеченность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знакомства, представления, тезаурус, понимание.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3244"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Функциональ-ная</a:t>
                      </a:r>
                      <a:r>
                        <a:rPr lang="ru-RU" sz="1600" b="1" i="1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грамотность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восприятие </a:t>
                      </a:r>
                      <a:r>
                        <a:rPr lang="ru-RU" sz="1600" b="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установок и объяснений </a:t>
                      </a:r>
                      <a:r>
                        <a:rPr lang="ru-RU" sz="1600" b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преподавателя</a:t>
                      </a:r>
                      <a:r>
                        <a:rPr lang="ru-RU" sz="1600" b="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письменных текстов, умение задавать конструктивные вопросы, умение обращаться с техническими объектами, приемы безопасной работы и пр.</a:t>
                      </a:r>
                      <a:endParaRPr lang="ru-RU" sz="16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1528">
                <a:tc>
                  <a:txBody>
                    <a:bodyPr/>
                    <a:lstStyle/>
                    <a:p>
                      <a:pPr marL="0" marR="10160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Технологичес-кая</a:t>
                      </a:r>
                      <a:r>
                        <a:rPr lang="ru-RU" sz="1600" b="1" i="1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умелость</a:t>
                      </a:r>
                      <a:endParaRPr lang="ru-RU" sz="16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способность выполнять трудовые операции, стандартизованные программами предыдущих курсов, манипулирование объектами и средствами труда, способность достижения заданного уровня качества, освоенность ручных и машинных операций, понимание свойств материалов, правильное применение инструментов, обеспечение личной безопасности, рациональная организация рабочего места и др.</a:t>
                      </a:r>
                      <a:endParaRPr lang="ru-RU" sz="16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524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Примерная схема оценивания процесса реализации проекта</a:t>
            </a:r>
            <a:r>
              <a:rPr lang="ru-RU" b="1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cap="all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1400" cap="all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66800" y="1828800"/>
          <a:ext cx="7924802" cy="3453384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6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1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872"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Критерий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Показатели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3200" marR="101600" indent="-101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Уровни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Сред-ний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526">
                <a:tc>
                  <a:txBody>
                    <a:bodyPr/>
                    <a:lstStyle/>
                    <a:p>
                      <a:pPr marL="0" marR="1016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sng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Интеллекту-альная</a:t>
                      </a:r>
                      <a:r>
                        <a:rPr lang="ru-RU" sz="1600" b="1" i="1" u="sng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sng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подготовлен-ность</a:t>
                      </a:r>
                      <a:endParaRPr lang="ru-RU" sz="16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Способность </a:t>
                      </a:r>
                      <a:r>
                        <a:rPr lang="ru-RU" sz="1600" b="0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вербализовать</a:t>
                      </a:r>
                      <a:r>
                        <a:rPr lang="ru-RU" sz="1600" b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трудовые операции, рефлексия трудовой деятельности, понимание постановки учебных (теоретических и практических) задач, достаточность объема памяти, способность сравнивания предметов по размеру; форме, цвету, материалу и назначе­нию, аддитивное восприятие новой информации, умение пользоваться учебной литературой и другие для рационального планирования деятельности, в том числе, совместной с другими людьми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762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atin typeface="Times New Roman" pitchFamily="18" charset="0"/>
                <a:cs typeface="Times New Roman" pitchFamily="18" charset="0"/>
              </a:rPr>
              <a:t>Примерная схема оценивания процесса реализации проекта </a:t>
            </a:r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1200" cap="all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90600" y="1371600"/>
          <a:ext cx="7924802" cy="4660392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6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07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1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872"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Критерий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Показатели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3200" marR="101600" indent="-101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Уровни</a:t>
                      </a: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Сред-ний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Высо-кий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526">
                <a:tc>
                  <a:txBody>
                    <a:bodyPr/>
                    <a:lstStyle/>
                    <a:p>
                      <a:pPr marL="0" marR="10160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u="sng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Волевая </a:t>
                      </a:r>
                      <a:r>
                        <a:rPr lang="ru-RU" sz="1600" b="1" i="1" u="sng" dirty="0" err="1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подготовлен-ность</a:t>
                      </a:r>
                      <a:endParaRPr lang="ru-RU" sz="16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600" i="0" baseline="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стремление выполнять поставленные учебные задачи, желание выполнить задание (работу) на высоком уровне качества, выбор темпа выполнения задания, поддержание культуры труда; </a:t>
                      </a: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внимательное отношение к речи преподавателя и к педагогической ситуации, дружелюбное взаимодействие с другими учащимися, толерантное отношение к замечаниям, пожеланиям и советам, способность запрашивать и получать помощь;</a:t>
                      </a: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успешное преодоление психологических и познавательных барьеров и др.</a:t>
                      </a:r>
                    </a:p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016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0" marR="101600" indent="-101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62" marR="1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1524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Критерии оценки защиты учебного проекта</a:t>
            </a:r>
            <a:endParaRPr lang="ru-RU" sz="2000" cap="all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66800" y="1676400"/>
          <a:ext cx="7924800" cy="4333240"/>
        </p:xfrm>
        <a:graphic>
          <a:graphicData uri="http://schemas.openxmlformats.org/drawingml/2006/table">
            <a:tbl>
              <a:tblPr/>
              <a:tblGrid>
                <a:gridCol w="574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9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3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68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8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п\п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оценка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1-5 баллов (2)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оценка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6-8 баллов (3-4)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оценка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9-10 баллов (5)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8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Формулировка темы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Недостаточно грамотна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Отвечает требованиям проектной работы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Отвечает требованиям проектной работы + исследовательской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5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Актуальность проблемы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Проблема очень актуальна в современных условиях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8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 и задачи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Неадекватны теме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Адекватны теме, но представлены  </a:t>
                      </a:r>
                      <a:b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полностью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Адекватны теме,  представлены  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полностью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Глубина и качество изучения специальной литературы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66800" y="838200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защите проекта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оценивается собственно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и презентация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152400"/>
            <a:ext cx="7848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Критерии оценки защиты учебного проекта </a:t>
            </a:r>
            <a:r>
              <a:rPr lang="ru-RU" sz="1400" b="1" cap="all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1400" cap="all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66800" y="1219200"/>
          <a:ext cx="7924800" cy="5174488"/>
        </p:xfrm>
        <a:graphic>
          <a:graphicData uri="http://schemas.openxmlformats.org/drawingml/2006/table">
            <a:tbl>
              <a:tblPr/>
              <a:tblGrid>
                <a:gridCol w="574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9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1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31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68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8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п\п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Критерий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оценка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1-5 баллов (2)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оценка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6-8 баллов (3-4)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оценка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9-10 баллов (5)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5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Теоретические выводы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 или не обоснованы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Сделаны не все возможные выводы или недостаточно обоснованы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Обоснованы, сделаны 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 выводы, которые позволяет сделать теоретический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материал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3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Качество экспериментальной части проекта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Низкое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Среднее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Высокое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Приложения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Требуются, но отсутствуют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Присутствуют или не требуются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Присутствуют, ярко иллюстрируют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проекта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Язык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соответствует нормам научной прозы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 нормам научной прозы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Соответствует нормам научной прозы, заслуживает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высокой оценки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Качество оформления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Низкое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Среднее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Высокое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7359" marR="273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66800" y="1294685"/>
            <a:ext cx="7924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оценке проекта, кроме рассмотренных выше критериев, могут использоваться и другие, например,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объем проработанного материала,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оригинальность раскрытия темы и предлагаемых решений,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активное использование современных источников информации,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самостоятельности учащихся при работе над проектом,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самооценку (результаты рефлексии) работы проектной группы.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числу критериев оценки презентации проекта можно отнести: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четкость и доступность выступления,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глубину и широту знаний по проблеме,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продемонстрированные в ходе презентации,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качество ответов на вопросы,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артистизм,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заинтересовать  аудиторию,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наглядности и технических средств.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52400"/>
            <a:ext cx="78486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Критерии оценки защиты учебного проекта </a:t>
            </a:r>
            <a:r>
              <a:rPr lang="ru-RU" sz="1400" b="1" cap="all" dirty="0" smtClean="0">
                <a:latin typeface="Times New Roman" pitchFamily="18" charset="0"/>
                <a:cs typeface="Times New Roman" pitchFamily="18" charset="0"/>
              </a:rPr>
              <a:t>(продолжение)</a:t>
            </a:r>
            <a:endParaRPr lang="ru-RU" sz="1400" cap="al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pedagogika/Znachenie-proektnoj-dejatelnosti/0004-004-Osnovy-proektnoj-dejatel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199"/>
            <a:ext cx="8153400" cy="6115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курса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66800" y="1600200"/>
            <a:ext cx="7467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Модуль 1. Введение в проектную деятельность. Обеспечение проектной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Модуль 2. Организация проектной деятельности для решения профессиональных задач.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Модуль 3. Подготовка к защите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tatic-web-0.kspu.ru/web/images/2014/04/20/dc6f567d8999a971f69f28001234106e/logotip.jpg"/>
          <p:cNvPicPr/>
          <p:nvPr/>
        </p:nvPicPr>
        <p:blipFill>
          <a:blip r:embed="rId2" cstate="print"/>
          <a:srcRect l="17317" t="12191" r="17424" b="12356"/>
          <a:stretch>
            <a:fillRect/>
          </a:stretch>
        </p:blipFill>
        <p:spPr bwMode="auto">
          <a:xfrm>
            <a:off x="5486400" y="3200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249958aa280d34922f22bd34c2d6e090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399213" cy="497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cruzo.net/user/images/o/85a651422389ced941cc8b70decd90fb_5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86000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90600" y="502920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основе </a:t>
            </a:r>
            <a:r>
              <a:rPr lang="ru-RU" u="sng" dirty="0" smtClean="0"/>
              <a:t>метода проектов</a:t>
            </a:r>
            <a:r>
              <a:rPr lang="ru-RU" dirty="0" smtClean="0"/>
              <a:t> лежит:</a:t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 err="1" smtClean="0"/>
              <a:t>Креативность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Умение ориентироваться в информационном пространстве</a:t>
            </a:r>
            <a:br>
              <a:rPr lang="ru-RU" dirty="0" smtClean="0"/>
            </a:br>
            <a:r>
              <a:rPr lang="ru-RU" dirty="0" smtClean="0"/>
              <a:t>3. Умение самостоятельно конструировать свои знания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98080" cy="64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Основные понятия:</a:t>
            </a:r>
            <a:endParaRPr lang="ru-RU" dirty="0"/>
          </a:p>
        </p:txBody>
      </p:sp>
      <p:sp>
        <p:nvSpPr>
          <p:cNvPr id="3" name="5-конечная звезда 2"/>
          <p:cNvSpPr/>
          <p:nvPr/>
        </p:nvSpPr>
        <p:spPr>
          <a:xfrm>
            <a:off x="4724400" y="3048000"/>
            <a:ext cx="2743200" cy="2209800"/>
          </a:xfrm>
          <a:prstGeom prst="star5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7543800" y="3276600"/>
            <a:ext cx="1600200" cy="1600200"/>
          </a:xfrm>
          <a:prstGeom prst="wedgeEllipseCallout">
            <a:avLst>
              <a:gd name="adj1" fmla="val -59700"/>
              <a:gd name="adj2" fmla="val -1071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метод обучения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3581400" y="1295400"/>
            <a:ext cx="1981200" cy="1905000"/>
          </a:xfrm>
          <a:prstGeom prst="wedgeEllipseCallout">
            <a:avLst>
              <a:gd name="adj1" fmla="val 6756"/>
              <a:gd name="adj2" fmla="val 8498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(проектирование) - это содержание обучения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5562600" y="0"/>
            <a:ext cx="3581400" cy="2590800"/>
          </a:xfrm>
          <a:prstGeom prst="wedgeEllipseCallout">
            <a:avLst>
              <a:gd name="adj1" fmla="val -34177"/>
              <a:gd name="adj2" fmla="val 6853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особая философия образования. Философия цели и деятельности, философия результатов и достижений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6858000" y="4953000"/>
            <a:ext cx="2286000" cy="1905000"/>
          </a:xfrm>
          <a:prstGeom prst="wedgeEllipseCallout">
            <a:avLst>
              <a:gd name="adj1" fmla="val -48344"/>
              <a:gd name="adj2" fmla="val -3667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форма организации учебного процесса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0" y="2895600"/>
            <a:ext cx="4648200" cy="3962400"/>
          </a:xfrm>
          <a:prstGeom prst="wedgeEllipseCallout">
            <a:avLst>
              <a:gd name="adj1" fmla="val 63728"/>
              <a:gd name="adj2" fmla="val 889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вид деятельности, который учит студентов самостоятельно искать и анализировать информацию, обобщать и применять полученные раннее знания по предметам, приобрести самостоятельность, ответственность, сформулировать и развить умение планировать и принимать решения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498080" cy="64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Основные понятия </a:t>
            </a:r>
            <a:r>
              <a:rPr lang="ru-RU" sz="2200" b="1" i="1" dirty="0" smtClean="0">
                <a:solidFill>
                  <a:srgbClr val="333333"/>
                </a:solidFill>
                <a:latin typeface="Calibri"/>
                <a:ea typeface="Calibri"/>
                <a:cs typeface="Times New Roman"/>
              </a:rPr>
              <a:t>(продолжение):</a:t>
            </a:r>
            <a:endParaRPr lang="ru-RU" sz="22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43000" y="990600"/>
            <a:ext cx="784860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ПРОЕКТИРОВАНИЕ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(дословно) – «про» - устремление вперед,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- камень. Камень, брошенный вперед.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ПРОЕКТИРОВАНИЕ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(общепринятый смысл) – описание или размышление о будущей деятельности, осуществляемой в ситуации неопределенности.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143000" y="2438400"/>
            <a:ext cx="77724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ОБРАЗОВАТЕЛЬНЫЙ ПРОЕКТ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это форма организации занятий, предусматривающая комплексный характер деятельности всех его участников по получению образовательной продукции за определенный промежуток времени — от одного урока до нескольких месяцев.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является одним из методов развивающего обучения, направленного на выработку самостоятельных исследовательских умений, способствующего развитию творческих способностей и логического мышления, объединяющего знания, полученные в ходе учебного процесса, и приобщающего к конкретным жизненно важным проблемам.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projectimo.ru/wp-content/cache/thumb/6c2a722af_600x3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343400"/>
            <a:ext cx="4876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oluch.ru/conf/blmcbn/1390/m14edde7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7172874" cy="5105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90600" y="5042118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(от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3" tooltip="Латинский язык"/>
              </a:rPr>
              <a:t>позднелат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tooltip="Латинский язык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reflexio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— обращение назад) — это обращение внимания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 tooltip="Субъект (психология)"/>
              </a:rPr>
              <a:t>субъекта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на самого себя и на своё сознание, в частности, на продукты собственной активности, а также какое-либо их переосмысление. В частности, —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традиционном смысле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— на содержания и функции собственного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 tooltip="Сознание (философия)"/>
              </a:rPr>
              <a:t>сознания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 состав которых входят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6" tooltip="Личность"/>
              </a:rPr>
              <a:t>личностные структуры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(ценности, интересы, мотивы),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7" tooltip="Мышление (философия)"/>
              </a:rPr>
              <a:t>мышление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механизмы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8" tooltip="Восприятие"/>
              </a:rPr>
              <a:t>восприятия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9" tooltip="Принятие решений"/>
              </a:rPr>
              <a:t>принятия решений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0" tooltip="Эмоция"/>
              </a:rPr>
              <a:t>эмоционального реагирования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поведенческие шаблоны и т. д.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43000" y="564923"/>
            <a:ext cx="77724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основные требования предъявляются к учебным проектам?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Наличие значимой проблемы/задачи (исследовательской, информационной, практической), требующей интегрированного знания, исследовательского поиска её решения;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Практическая, теоретическая, познавательная значимость предполагаемых результатов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Самостоятельная (индивидуальная, парная, групповая) деятельность учащихся;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Структурирование содержательной части проекта (с указанием поэтапных результатов);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Использование исследовательских методов.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172</TotalTime>
  <Words>1827</Words>
  <Application>Microsoft Office PowerPoint</Application>
  <PresentationFormat>Экран (4:3)</PresentationFormat>
  <Paragraphs>234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Arial Unicode MS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Структура курса</vt:lpstr>
      <vt:lpstr>Презентация PowerPoint</vt:lpstr>
      <vt:lpstr>Основные понятия:</vt:lpstr>
      <vt:lpstr>Основные понятия (продолжение):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Т-72</dc:creator>
  <cp:lastModifiedBy>Александр</cp:lastModifiedBy>
  <cp:revision>19</cp:revision>
  <dcterms:created xsi:type="dcterms:W3CDTF">2017-09-04T14:37:23Z</dcterms:created>
  <dcterms:modified xsi:type="dcterms:W3CDTF">2022-11-22T21:06:04Z</dcterms:modified>
</cp:coreProperties>
</file>